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72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F184A-7306-43B4-A5E1-4023FD5D17C9}" v="24" dt="2025-12-17T08:40:32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68"/>
  </p:normalViewPr>
  <p:slideViewPr>
    <p:cSldViewPr snapToGrid="0" snapToObjects="1">
      <p:cViewPr varScale="1">
        <p:scale>
          <a:sx n="61" d="100"/>
          <a:sy n="61" d="100"/>
        </p:scale>
        <p:origin x="7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an Panakhova" userId="adc4502f-7986-4345-99de-3556ab67ab06" providerId="ADAL" clId="{B1FF184A-7306-43B4-A5E1-4023FD5D17C9}"/>
    <pc:docChg chg="custSel addSld modSld">
      <pc:chgData name="Laman Panakhova" userId="adc4502f-7986-4345-99de-3556ab67ab06" providerId="ADAL" clId="{B1FF184A-7306-43B4-A5E1-4023FD5D17C9}" dt="2025-12-17T08:40:32.055" v="61" actId="1076"/>
      <pc:docMkLst>
        <pc:docMk/>
      </pc:docMkLst>
      <pc:sldChg chg="addSp delSp modSp new mod setBg">
        <pc:chgData name="Laman Panakhova" userId="adc4502f-7986-4345-99de-3556ab67ab06" providerId="ADAL" clId="{B1FF184A-7306-43B4-A5E1-4023FD5D17C9}" dt="2025-12-17T08:40:32.055" v="61" actId="1076"/>
        <pc:sldMkLst>
          <pc:docMk/>
          <pc:sldMk cId="4099669100" sldId="272"/>
        </pc:sldMkLst>
        <pc:picChg chg="add del mod">
          <ac:chgData name="Laman Panakhova" userId="adc4502f-7986-4345-99de-3556ab67ab06" providerId="ADAL" clId="{B1FF184A-7306-43B4-A5E1-4023FD5D17C9}" dt="2025-12-17T08:35:22.222" v="14" actId="478"/>
          <ac:picMkLst>
            <pc:docMk/>
            <pc:sldMk cId="4099669100" sldId="272"/>
            <ac:picMk id="3" creationId="{1247465B-9B81-4D41-9AF1-CA5C4FB19AD5}"/>
          </ac:picMkLst>
        </pc:picChg>
        <pc:picChg chg="add mod">
          <ac:chgData name="Laman Panakhova" userId="adc4502f-7986-4345-99de-3556ab67ab06" providerId="ADAL" clId="{B1FF184A-7306-43B4-A5E1-4023FD5D17C9}" dt="2025-12-17T08:36:18.087" v="36" actId="1076"/>
          <ac:picMkLst>
            <pc:docMk/>
            <pc:sldMk cId="4099669100" sldId="272"/>
            <ac:picMk id="5" creationId="{3EC23284-36C2-4FE1-BC63-3CD1B7CE30C0}"/>
          </ac:picMkLst>
        </pc:picChg>
        <pc:picChg chg="add mod">
          <ac:chgData name="Laman Panakhova" userId="adc4502f-7986-4345-99de-3556ab67ab06" providerId="ADAL" clId="{B1FF184A-7306-43B4-A5E1-4023FD5D17C9}" dt="2025-12-17T08:36:15.159" v="35" actId="1076"/>
          <ac:picMkLst>
            <pc:docMk/>
            <pc:sldMk cId="4099669100" sldId="272"/>
            <ac:picMk id="7" creationId="{AA8818C8-044F-44E9-9423-AB6D794750A4}"/>
          </ac:picMkLst>
        </pc:picChg>
        <pc:picChg chg="add mod">
          <ac:chgData name="Laman Panakhova" userId="adc4502f-7986-4345-99de-3556ab67ab06" providerId="ADAL" clId="{B1FF184A-7306-43B4-A5E1-4023FD5D17C9}" dt="2025-12-17T08:36:22.527" v="39" actId="1076"/>
          <ac:picMkLst>
            <pc:docMk/>
            <pc:sldMk cId="4099669100" sldId="272"/>
            <ac:picMk id="9" creationId="{D7C90243-E990-405D-8058-0E0E4D121497}"/>
          </ac:picMkLst>
        </pc:picChg>
        <pc:picChg chg="add mod">
          <ac:chgData name="Laman Panakhova" userId="adc4502f-7986-4345-99de-3556ab67ab06" providerId="ADAL" clId="{B1FF184A-7306-43B4-A5E1-4023FD5D17C9}" dt="2025-12-17T08:36:04.037" v="28" actId="1076"/>
          <ac:picMkLst>
            <pc:docMk/>
            <pc:sldMk cId="4099669100" sldId="272"/>
            <ac:picMk id="10" creationId="{5728CABE-AF95-4A81-BAF1-92F9B4CC4C97}"/>
          </ac:picMkLst>
        </pc:picChg>
        <pc:picChg chg="add mod">
          <ac:chgData name="Laman Panakhova" userId="adc4502f-7986-4345-99de-3556ab67ab06" providerId="ADAL" clId="{B1FF184A-7306-43B4-A5E1-4023FD5D17C9}" dt="2025-12-17T08:37:30.428" v="49" actId="14100"/>
          <ac:picMkLst>
            <pc:docMk/>
            <pc:sldMk cId="4099669100" sldId="272"/>
            <ac:picMk id="1026" creationId="{7BBF5097-00F4-4FB4-BDCA-6DF04AB9F50F}"/>
          </ac:picMkLst>
        </pc:picChg>
        <pc:picChg chg="add mod">
          <ac:chgData name="Laman Panakhova" userId="adc4502f-7986-4345-99de-3556ab67ab06" providerId="ADAL" clId="{B1FF184A-7306-43B4-A5E1-4023FD5D17C9}" dt="2025-12-17T08:39:00.606" v="54" actId="1076"/>
          <ac:picMkLst>
            <pc:docMk/>
            <pc:sldMk cId="4099669100" sldId="272"/>
            <ac:picMk id="1028" creationId="{E574C23D-3316-40BD-8511-FD14ED7E1C32}"/>
          </ac:picMkLst>
        </pc:picChg>
        <pc:picChg chg="add mod">
          <ac:chgData name="Laman Panakhova" userId="adc4502f-7986-4345-99de-3556ab67ab06" providerId="ADAL" clId="{B1FF184A-7306-43B4-A5E1-4023FD5D17C9}" dt="2025-12-17T08:40:32.055" v="61" actId="1076"/>
          <ac:picMkLst>
            <pc:docMk/>
            <pc:sldMk cId="4099669100" sldId="272"/>
            <ac:picMk id="1030" creationId="{1ECFE973-E12E-41F7-99FD-0B4BE23DED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14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gif"/><Relationship Id="rId3" Type="http://schemas.openxmlformats.org/officeDocument/2006/relationships/image" Target="../media/image74.gif"/><Relationship Id="rId7" Type="http://schemas.openxmlformats.org/officeDocument/2006/relationships/image" Target="../media/image78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gif"/><Relationship Id="rId5" Type="http://schemas.openxmlformats.org/officeDocument/2006/relationships/image" Target="../media/image76.gif"/><Relationship Id="rId4" Type="http://schemas.openxmlformats.org/officeDocument/2006/relationships/image" Target="../media/image7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1.png"/><Relationship Id="rId7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32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9B33F3-7753-41EE-A2FE-2B3F5498DE39}"/>
              </a:ext>
            </a:extLst>
          </p:cNvPr>
          <p:cNvSpPr txBox="1"/>
          <p:nvPr/>
        </p:nvSpPr>
        <p:spPr>
          <a:xfrm>
            <a:off x="2399577" y="3662659"/>
            <a:ext cx="7064242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13: Laman Panakhova, </a:t>
            </a:r>
            <a:r>
              <a:rPr sz="22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Nigar</a:t>
            </a:r>
            <a:r>
              <a:rPr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Nazarli</a:t>
            </a:r>
            <a:r>
              <a:rPr sz="22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Islam Ibrahimov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D601C-A0C0-498D-8787-904BEC713761}"/>
              </a:ext>
            </a:extLst>
          </p:cNvPr>
          <p:cNvSpPr txBox="1"/>
          <p:nvPr/>
        </p:nvSpPr>
        <p:spPr>
          <a:xfrm>
            <a:off x="3447909" y="4061929"/>
            <a:ext cx="4967578" cy="89306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1300"/>
              </a:spcBef>
              <a:spcAft>
                <a:spcPts val="0"/>
              </a:spcAft>
            </a:pPr>
            <a:r>
              <a:rPr sz="20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CSCI 2408 Computer Graphics - Fall 2025</a:t>
            </a:r>
            <a:endParaRPr lang="en-US" sz="20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30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Instructors: Dr.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Araz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Yusubov</a:t>
            </a: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Mr. Azar Aliyev</a:t>
            </a:r>
            <a:endParaRPr lang="en-US" sz="20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computer graphics&#10;&#10;Description automatically generated">
            <a:extLst>
              <a:ext uri="{FF2B5EF4-FFF2-40B4-BE49-F238E27FC236}">
                <a16:creationId xmlns:a16="http://schemas.microsoft.com/office/drawing/2014/main" id="{C04AA17B-F5A7-447B-A9DA-E25006B36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65"/>
          <a:stretch/>
        </p:blipFill>
        <p:spPr>
          <a:xfrm>
            <a:off x="0" y="4902514"/>
            <a:ext cx="12192000" cy="1941146"/>
          </a:xfrm>
          <a:prstGeom prst="rect">
            <a:avLst/>
          </a:prstGeom>
        </p:spPr>
      </p:pic>
      <p:pic>
        <p:nvPicPr>
          <p:cNvPr id="14" name="Picture 13" descr="A diagram of a computer graphics&#10;&#10;Description automatically generated">
            <a:extLst>
              <a:ext uri="{FF2B5EF4-FFF2-40B4-BE49-F238E27FC236}">
                <a16:creationId xmlns:a16="http://schemas.microsoft.com/office/drawing/2014/main" id="{B551921B-8EEC-4794-AD80-E471AC18F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94"/>
          <a:stretch/>
        </p:blipFill>
        <p:spPr>
          <a:xfrm>
            <a:off x="0" y="14340"/>
            <a:ext cx="12192000" cy="20357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BA8AEC-1898-4F23-8C1C-05CA7E0965EB}"/>
              </a:ext>
            </a:extLst>
          </p:cNvPr>
          <p:cNvSpPr/>
          <p:nvPr/>
        </p:nvSpPr>
        <p:spPr>
          <a:xfrm>
            <a:off x="1350921" y="1924733"/>
            <a:ext cx="98932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Cosmic Absorption: A Journey of Growth</a:t>
            </a:r>
            <a:endParaRPr 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0E06875-DFD1-495B-A2CC-ED5A6F3EB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492" y="2694174"/>
            <a:ext cx="1363798" cy="9963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EF8EA3-D350-479E-B14C-A3DFD5B1229E}"/>
              </a:ext>
            </a:extLst>
          </p:cNvPr>
          <p:cNvSpPr/>
          <p:nvPr/>
        </p:nvSpPr>
        <p:spPr>
          <a:xfrm>
            <a:off x="4142799" y="5080498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71158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7556107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Motions &amp; Physics: Advanced Collision &amp; Absorption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2576" y="934110"/>
            <a:ext cx="206652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Collision Detection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2576" y="1021718"/>
            <a:ext cx="266693" cy="191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576" y="1414287"/>
            <a:ext cx="5143371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uses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sphere-sphere collision detection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squared distance comparisons for efficient and accurate detection between motes, optimizing performance while maintaining gameplay integrity.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2576" y="2831883"/>
            <a:ext cx="5324164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3071" y="3022383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43" y="3156147"/>
            <a:ext cx="266693" cy="208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2181" y="2977222"/>
            <a:ext cx="186993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5795" y="3310764"/>
            <a:ext cx="4762380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COLLISION_THRESHOLD parameter allows tuning of "softness" of collisions, enabling adjustments to gameplay dynamics and interaction sensitivity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02576" y="4460657"/>
            <a:ext cx="5324164" cy="1676400"/>
          </a:xfrm>
          <a:prstGeom prst="roundRect">
            <a:avLst>
              <a:gd name="adj" fmla="val 13636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93071" y="4651158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843" y="4764629"/>
            <a:ext cx="266693" cy="2493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12181" y="4605997"/>
            <a:ext cx="204248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Mote Status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1686" y="4992693"/>
            <a:ext cx="4848410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updateEatableMotes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function re-evaluates which motes are absorbable based on player's growth, ensuring gameplay remains challenging as player evolves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4765" y="731799"/>
            <a:ext cx="237257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Absorption Mechanics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4765" y="848397"/>
            <a:ext cx="266693" cy="133349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334765" y="1200822"/>
            <a:ext cx="4354589" cy="1697076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215705" y="3088398"/>
            <a:ext cx="4762380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58577" y="3488448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4775" y="3596080"/>
            <a:ext cx="228594" cy="16573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82439" y="3143250"/>
            <a:ext cx="213853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Volume-Based Growth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82439" y="3392329"/>
            <a:ext cx="3952776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mote grows by absorbing smaller motes, with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targetRadius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increasing based on combined volume of absorbed motes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215705" y="4402848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358577" y="4688598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4775" y="4790515"/>
            <a:ext cx="228594" cy="1771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882439" y="4457700"/>
            <a:ext cx="214828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Risk-Reward Dynamic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2439" y="4597241"/>
            <a:ext cx="3952776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over condition triggered if player is absorbed by larger mote, creating strategic gameplay decisions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15705" y="5498222"/>
            <a:ext cx="4762380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358577" y="5888748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4775" y="5990665"/>
            <a:ext cx="228594" cy="1771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882439" y="5553074"/>
            <a:ext cx="167058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System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82439" y="5802153"/>
            <a:ext cx="3952776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effects and visual cues provide immediate feedback when absorption occurs, enhancing player engagement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36269" y="5980994"/>
            <a:ext cx="1876378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269" y="5988221"/>
            <a:ext cx="185653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Detection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207895" y="5980994"/>
            <a:ext cx="173350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07895" y="5988221"/>
            <a:ext cx="169450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Logic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36269" y="6447719"/>
            <a:ext cx="1828754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6269" y="6454946"/>
            <a:ext cx="179709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Animation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160271" y="6447719"/>
            <a:ext cx="163825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60271" y="6454946"/>
            <a:ext cx="155837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Status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EF0E9C-AFF7-4F8F-8C4E-24A1FD1FA317}"/>
              </a:ext>
            </a:extLst>
          </p:cNvPr>
          <p:cNvSpPr/>
          <p:nvPr/>
        </p:nvSpPr>
        <p:spPr>
          <a:xfrm>
            <a:off x="3653307" y="6312219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8176918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Motions &amp; Physics: Environmental Interactions &amp; Mote Dynamics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904" y="952667"/>
            <a:ext cx="277935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 Boundaries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904" y="1022882"/>
            <a:ext cx="266693" cy="22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904" y="1432844"/>
            <a:ext cx="5143371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features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skybox boundary collision detection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prevents the player from leaving the simulation space while creating realistic bounce effects when boundaries are reached.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8904" y="2630496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9399" y="2820996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71" y="2934467"/>
            <a:ext cx="266693" cy="2493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09" y="2775835"/>
            <a:ext cx="149906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Bounce Physics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8509" y="3096352"/>
            <a:ext cx="4143271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player collides with skybox boundary, velocity is reflected using normal vector calculations, simulating realistic bounce effects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8904" y="4259270"/>
            <a:ext cx="5143371" cy="1676400"/>
          </a:xfrm>
          <a:prstGeom prst="roundRect">
            <a:avLst>
              <a:gd name="adj" fmla="val 13636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9399" y="4449771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71" y="4563242"/>
            <a:ext cx="266693" cy="2493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8509" y="4404610"/>
            <a:ext cx="199439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Update Loop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1835" y="4844189"/>
            <a:ext cx="4409964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Dedicated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updatePhysics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function runs independently of rendering, ensuring consistent and accurate physics simulations throughout gameplay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91259" y="852653"/>
            <a:ext cx="177959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Mote Dynamics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702" y="942975"/>
            <a:ext cx="201113" cy="266699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771862" y="1352549"/>
            <a:ext cx="4143577" cy="174137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67397" y="3205929"/>
            <a:ext cx="5429114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10269" y="3605979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6467" y="3693609"/>
            <a:ext cx="228594" cy="2057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34131" y="3260781"/>
            <a:ext cx="257788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Mote Rotation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4131" y="3509860"/>
            <a:ext cx="3952776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mote assigned unique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rotationAxis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rotationAngle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updated each frame to create dynamic visual movements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67397" y="4520379"/>
            <a:ext cx="5429114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810269" y="4920429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6467" y="5022346"/>
            <a:ext cx="228594" cy="1771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34131" y="4575231"/>
            <a:ext cx="175073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Integration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34131" y="4824310"/>
            <a:ext cx="4762380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feedback through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eatSound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absorption and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bgm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background music enhances immersive experience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67396" y="5834829"/>
            <a:ext cx="5503663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810269" y="6120579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6467" y="6251071"/>
            <a:ext cx="228594" cy="1200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34131" y="5889681"/>
            <a:ext cx="226530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Simulation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34131" y="6152332"/>
            <a:ext cx="4762380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calculations separated from rendering pipeline, maintaining consistent motion regardless of frame rate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3245" y="5897133"/>
            <a:ext cx="1781130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3245" y="5904360"/>
            <a:ext cx="173791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Skybox Boundary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259623" y="5897133"/>
            <a:ext cx="1504912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59623" y="5904360"/>
            <a:ext cx="142802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Bounce Effect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83245" y="6363858"/>
            <a:ext cx="180017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3245" y="6371085"/>
            <a:ext cx="176356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Rotation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278673" y="6363858"/>
            <a:ext cx="166683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78673" y="6371085"/>
            <a:ext cx="159030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Feedback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B8F7EF-B088-42E9-8926-8DB30849A0D4}"/>
              </a:ext>
            </a:extLst>
          </p:cNvPr>
          <p:cNvSpPr/>
          <p:nvPr/>
        </p:nvSpPr>
        <p:spPr>
          <a:xfrm>
            <a:off x="3511926" y="6286623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5" y="-1862"/>
            <a:ext cx="4849276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 &amp; Acknowledgments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516" y="427209"/>
            <a:ext cx="253300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Potential Enhancements 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516" y="538009"/>
            <a:ext cx="266693" cy="14494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5516" y="896232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8387" y="1039107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60" y="1172871"/>
            <a:ext cx="266693" cy="208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7497" y="993946"/>
            <a:ext cx="197182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AI 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7497" y="1195400"/>
            <a:ext cx="3857528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sophisticated AI behaviors for non-player motes with strategic movement patterns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5516" y="2191632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78387" y="2334507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60" y="2500159"/>
            <a:ext cx="266693" cy="1449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97497" y="2289346"/>
            <a:ext cx="231928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Diversity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497" y="2490800"/>
            <a:ext cx="3857528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diverse environmental elements like obstacles, currents, and interactive terrain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35516" y="3487032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8387" y="3629907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60" y="3757873"/>
            <a:ext cx="266693" cy="2203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7497" y="3584746"/>
            <a:ext cx="149104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Effects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7497" y="3909311"/>
            <a:ext cx="385752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advanced particle systems for absorption events and visual feedback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35516" y="4782432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78387" y="4925307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160" y="5090959"/>
            <a:ext cx="266693" cy="1449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97497" y="4880146"/>
            <a:ext cx="229845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Multiplayer Capabilities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7497" y="5204711"/>
            <a:ext cx="385752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real-time multiplayer functionality for competitive gameplay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911" y="6000231"/>
            <a:ext cx="1409664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911" y="6007458"/>
            <a:ext cx="134023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Behaviors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597558" y="5997183"/>
            <a:ext cx="1457288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7558" y="6004410"/>
            <a:ext cx="132433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140570" y="5997183"/>
            <a:ext cx="1457288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0570" y="6004410"/>
            <a:ext cx="140237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Effects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716208" y="6004410"/>
            <a:ext cx="133346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52918" y="5997183"/>
            <a:ext cx="122334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08126" y="276743"/>
            <a:ext cx="200067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Acknowledgments 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8126" y="354205"/>
            <a:ext cx="266693" cy="21162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008126" y="727651"/>
            <a:ext cx="4762380" cy="60773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extend our gratitude to the following resources that guided us throughout this project: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008126" y="1317266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150998" y="1603016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7196" y="1707790"/>
            <a:ext cx="228594" cy="1714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674860" y="1372118"/>
            <a:ext cx="169572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Angel &amp; Shreiner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74860" y="1634770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Computer Graphics textbook for foundational WebGL concepts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008126" y="2412641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150998" y="2698390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7196" y="2826025"/>
            <a:ext cx="228594" cy="12572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674860" y="2467493"/>
            <a:ext cx="276627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MDN WebGL Documentation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74860" y="2730144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reference for WebGL API and implementation patterns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008126" y="3508016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150998" y="3793766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7196" y="3887110"/>
            <a:ext cx="228594" cy="19430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674860" y="3562868"/>
            <a:ext cx="151188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74860" y="3825520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solutions for UV mapping and texture handling challenges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008126" y="4603391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150998" y="4889141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7196" y="4991058"/>
            <a:ext cx="228594" cy="17716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674860" y="4658243"/>
            <a:ext cx="213840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WebGL Fundamentals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674860" y="4920895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Tutorials for skybox implementation and advanced rendering techniques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008126" y="5698765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150998" y="5984515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27196" y="6077860"/>
            <a:ext cx="228594" cy="19430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674860" y="5753617"/>
            <a:ext cx="145898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LearnOpenGL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74860" y="6016268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foundations for lighting, transformations, and physics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F3742D-C22C-46CF-BC28-034F85E5D8DD}"/>
              </a:ext>
            </a:extLst>
          </p:cNvPr>
          <p:cNvSpPr/>
          <p:nvPr/>
        </p:nvSpPr>
        <p:spPr>
          <a:xfrm>
            <a:off x="3721554" y="6407624"/>
            <a:ext cx="3471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rectangular box with text&#10;&#10;Description automatically generated">
            <a:extLst>
              <a:ext uri="{FF2B5EF4-FFF2-40B4-BE49-F238E27FC236}">
                <a16:creationId xmlns:a16="http://schemas.microsoft.com/office/drawing/2014/main" id="{FB2F9618-9982-4F34-8C20-A03D8BB3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29352"/>
          </a:xfrm>
          <a:prstGeom prst="rect">
            <a:avLst/>
          </a:prstGeom>
        </p:spPr>
      </p:pic>
      <p:pic>
        <p:nvPicPr>
          <p:cNvPr id="1028" name="Picture 4" descr="Robot Animated Icon | Free technology Animated Icon">
            <a:extLst>
              <a:ext uri="{FF2B5EF4-FFF2-40B4-BE49-F238E27FC236}">
                <a16:creationId xmlns:a16="http://schemas.microsoft.com/office/drawing/2014/main" id="{015C02C7-135C-4992-836C-7093F170C0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069" y="4414345"/>
            <a:ext cx="2565931" cy="24436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30" name="Picture 6" descr="Robot Animated Icon | Free technology Animated Icon">
            <a:extLst>
              <a:ext uri="{FF2B5EF4-FFF2-40B4-BE49-F238E27FC236}">
                <a16:creationId xmlns:a16="http://schemas.microsoft.com/office/drawing/2014/main" id="{E3CAA44F-CA85-481D-9054-B9D41DF482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4345"/>
            <a:ext cx="2565931" cy="244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1E4FE5-9A97-4CF5-A900-0776CB9333CC}"/>
              </a:ext>
            </a:extLst>
          </p:cNvPr>
          <p:cNvSpPr/>
          <p:nvPr/>
        </p:nvSpPr>
        <p:spPr>
          <a:xfrm>
            <a:off x="3859595" y="6038827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40479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elopment Icon by Joe Baker for Orbital on Dribbble">
            <a:extLst>
              <a:ext uri="{FF2B5EF4-FFF2-40B4-BE49-F238E27FC236}">
                <a16:creationId xmlns:a16="http://schemas.microsoft.com/office/drawing/2014/main" id="{7BBF5097-00F4-4FB4-BDCA-6DF04AB9F5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509" y="693641"/>
            <a:ext cx="3116319" cy="23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23284-36C2-4FE1-BC63-3CD1B7CE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91" y="117255"/>
            <a:ext cx="3562350" cy="2804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818C8-044F-44E9-9423-AB6D79475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50" y="2967531"/>
            <a:ext cx="3773214" cy="3773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90243-E990-405D-8058-0E0E4D121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02" y="3936535"/>
            <a:ext cx="3031249" cy="280421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28CABE-AF95-4A81-BAF1-92F9B4CC4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5" y="84083"/>
            <a:ext cx="3650537" cy="3650537"/>
          </a:xfrm>
          <a:prstGeom prst="rect">
            <a:avLst/>
          </a:prstGeom>
        </p:spPr>
      </p:pic>
      <p:pic>
        <p:nvPicPr>
          <p:cNvPr id="1028" name="Picture 4" descr="Earth Gif Transparent">
            <a:extLst>
              <a:ext uri="{FF2B5EF4-FFF2-40B4-BE49-F238E27FC236}">
                <a16:creationId xmlns:a16="http://schemas.microsoft.com/office/drawing/2014/main" id="{E574C23D-3316-40BD-8511-FD14ED7E1C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6" y="4740165"/>
            <a:ext cx="2307952" cy="173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in - Flat - Wired - Lordicon">
            <a:extLst>
              <a:ext uri="{FF2B5EF4-FFF2-40B4-BE49-F238E27FC236}">
                <a16:creationId xmlns:a16="http://schemas.microsoft.com/office/drawing/2014/main" id="{1ECFE973-E12E-41F7-99FD-0B4BE23DED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91" y="4740165"/>
            <a:ext cx="1440878" cy="14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66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4832798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 &amp; Technical Challenges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6662" y="947034"/>
            <a:ext cx="169944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Learnings 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922" y="952873"/>
            <a:ext cx="266693" cy="2261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01922" y="1351681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4793" y="1637431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92" y="1765066"/>
            <a:ext cx="228594" cy="1257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8655" y="1406533"/>
            <a:ext cx="214481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WebGL State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55" y="1669184"/>
            <a:ext cx="4286142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understanding of WebGL's state machine behavior and proper resource management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1922" y="2447056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4793" y="2732806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27" y="2809006"/>
            <a:ext cx="172523" cy="228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655" y="2501908"/>
            <a:ext cx="237430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Geometry Generation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55" y="2764560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Mastered procedural generation of smooth sphere meshes using recursive subdivision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01922" y="3542430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44793" y="3828181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92" y="3911524"/>
            <a:ext cx="228594" cy="2143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8655" y="3597282"/>
            <a:ext cx="205107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 Programming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655" y="3859935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Gained practical experience implementing Blinn-Phong lighting in GLSL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01922" y="4637806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44793" y="4923556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64B5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992" y="5032617"/>
            <a:ext cx="228594" cy="1628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8655" y="4692658"/>
            <a:ext cx="181004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Simulation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8655" y="4955310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real-time physics engine with collision detection and response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01922" y="5876055"/>
            <a:ext cx="193352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1922" y="5883282"/>
            <a:ext cx="190892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 Management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230696" y="5876055"/>
            <a:ext cx="1714457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30696" y="5883282"/>
            <a:ext cx="166539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Mapping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01922" y="6342781"/>
            <a:ext cx="172398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1922" y="6350008"/>
            <a:ext cx="164974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Controls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021152" y="6342781"/>
            <a:ext cx="2104972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21152" y="6350008"/>
            <a:ext cx="210647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Mechanics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27698" y="144423"/>
            <a:ext cx="319760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Technical Challenges Overcome 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7698" y="200143"/>
            <a:ext cx="266693" cy="255104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7227698" y="613446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370570" y="756321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5342" y="898781"/>
            <a:ext cx="266693" cy="1913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989679" y="711160"/>
            <a:ext cx="197573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Seam Correction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89679" y="1035725"/>
            <a:ext cx="385752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texture artifacts at sphere poles by implementing seam correction techniques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227698" y="1908846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370570" y="2051721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5342" y="2194181"/>
            <a:ext cx="266693" cy="19132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989679" y="2006560"/>
            <a:ext cx="181004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Detection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89679" y="2331125"/>
            <a:ext cx="385752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efficient sphere-sphere collision detection with threshold tuning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227698" y="3204246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370570" y="3347121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5342" y="3472188"/>
            <a:ext cx="266693" cy="22611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989679" y="3301960"/>
            <a:ext cx="252915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 Growth Animation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89679" y="3626525"/>
            <a:ext cx="385752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lerp function for smooth radius transitions during absorption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227698" y="4499646"/>
            <a:ext cx="4762380" cy="1104900"/>
          </a:xfrm>
          <a:prstGeom prst="roundRect">
            <a:avLst>
              <a:gd name="adj" fmla="val 13793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70570" y="4642521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75342" y="4808173"/>
            <a:ext cx="266693" cy="14494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989679" y="4597360"/>
            <a:ext cx="158671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Control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89679" y="4921925"/>
            <a:ext cx="385752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intuitive orbit camera system that tracks player while allowing rotation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227698" y="5937920"/>
            <a:ext cx="144776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227698" y="5945147"/>
            <a:ext cx="130189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8770710" y="5937920"/>
            <a:ext cx="1504912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70710" y="5945147"/>
            <a:ext cx="143975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Quality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0361345" y="5937920"/>
            <a:ext cx="155253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361345" y="5945147"/>
            <a:ext cx="144937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Cross-browser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7227698" y="6404645"/>
            <a:ext cx="166683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27698" y="6411872"/>
            <a:ext cx="161448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01AC03-4FCD-45DF-9932-C53E1D648FB5}"/>
              </a:ext>
            </a:extLst>
          </p:cNvPr>
          <p:cNvSpPr/>
          <p:nvPr/>
        </p:nvSpPr>
        <p:spPr>
          <a:xfrm>
            <a:off x="3722960" y="6025372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GIFs For Powerpoint Presentation - 100 GIF Animations">
            <a:extLst>
              <a:ext uri="{FF2B5EF4-FFF2-40B4-BE49-F238E27FC236}">
                <a16:creationId xmlns:a16="http://schemas.microsoft.com/office/drawing/2014/main" id="{D5105338-34FF-4A83-9016-DC650F848A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7501" y="643467"/>
            <a:ext cx="445685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97 Thank You Slide Stock Vectors and Vector Art | Shutterstock">
            <a:extLst>
              <a:ext uri="{FF2B5EF4-FFF2-40B4-BE49-F238E27FC236}">
                <a16:creationId xmlns:a16="http://schemas.microsoft.com/office/drawing/2014/main" id="{2ACA62E2-8DD6-4F68-8466-EF7F36DE6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641180" y="1107710"/>
            <a:ext cx="5129784" cy="464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34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9604" y="883884"/>
            <a:ext cx="5491183" cy="48013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Project Overview &amp; Team Contributions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9604" y="1601564"/>
            <a:ext cx="1904624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Game Concept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9604" y="1727751"/>
            <a:ext cx="266693" cy="144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604" y="2074478"/>
            <a:ext cx="5143371" cy="88024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</a:t>
            </a: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3D simulation</a:t>
            </a: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inspired by the Osmos game where players control a mote that absorbs smaller motes while avoiding larger ones.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9604" y="3182714"/>
            <a:ext cx="1746568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Key Features 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04" y="3256720"/>
            <a:ext cx="266693" cy="24930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09604" y="3714749"/>
            <a:ext cx="1485862" cy="371475"/>
          </a:xfrm>
          <a:prstGeom prst="roundRect">
            <a:avLst>
              <a:gd name="adj" fmla="val 10256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604" y="3706588"/>
            <a:ext cx="1564787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3D Rendering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90714" y="3714749"/>
            <a:ext cx="1771605" cy="371475"/>
          </a:xfrm>
          <a:prstGeom prst="roundRect">
            <a:avLst>
              <a:gd name="adj" fmla="val 10256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0713" y="3714749"/>
            <a:ext cx="2065673" cy="38779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Dynamic Lighting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9604" y="4181473"/>
            <a:ext cx="1714457" cy="371475"/>
          </a:xfrm>
          <a:prstGeom prst="roundRect">
            <a:avLst>
              <a:gd name="adj" fmla="val 10256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9604" y="4173312"/>
            <a:ext cx="1852302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Texture Mapping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619309" y="4181473"/>
            <a:ext cx="1543011" cy="371475"/>
          </a:xfrm>
          <a:prstGeom prst="roundRect">
            <a:avLst>
              <a:gd name="adj" fmla="val 10256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19309" y="4173312"/>
            <a:ext cx="1616083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Player Control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57568" y="4181473"/>
            <a:ext cx="1581110" cy="371475"/>
          </a:xfrm>
          <a:prstGeom prst="roundRect">
            <a:avLst>
              <a:gd name="adj" fmla="val 10256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7568" y="4173312"/>
            <a:ext cx="1680204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Physics Engine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09604" y="4648199"/>
            <a:ext cx="2104972" cy="371475"/>
          </a:xfrm>
          <a:prstGeom prst="roundRect">
            <a:avLst>
              <a:gd name="adj" fmla="val 10256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9604" y="4640038"/>
            <a:ext cx="2347117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Mechanics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4461" y="1601564"/>
            <a:ext cx="2417906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</a:t>
            </a: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Team Contributions 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461" y="1727751"/>
            <a:ext cx="266693" cy="14494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524461" y="2085973"/>
            <a:ext cx="5452624" cy="979712"/>
          </a:xfrm>
          <a:prstGeom prst="roundRect">
            <a:avLst>
              <a:gd name="adj" fmla="val 19277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667332" y="2238374"/>
            <a:ext cx="609398" cy="590187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67332" y="2282601"/>
            <a:ext cx="619110" cy="38779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33%</a:t>
            </a:r>
            <a:endParaRPr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86442" y="2154012"/>
            <a:ext cx="2013628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Laman Panakhova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86442" y="2430237"/>
            <a:ext cx="4690643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Rendering Pipeline: Geometry, Textures, Camera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524461" y="3067048"/>
            <a:ext cx="5452624" cy="979712"/>
          </a:xfrm>
          <a:prstGeom prst="roundRect">
            <a:avLst>
              <a:gd name="adj" fmla="val 19277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67332" y="3228974"/>
            <a:ext cx="609398" cy="590187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67332" y="3273201"/>
            <a:ext cx="609398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33%</a:t>
            </a:r>
            <a:endParaRPr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86442" y="3135087"/>
            <a:ext cx="1496500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Nigar Nazarli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86442" y="3411312"/>
            <a:ext cx="3956468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Shading &amp; Lighting: Blinn-Phong Model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524461" y="4048124"/>
            <a:ext cx="5452624" cy="979712"/>
          </a:xfrm>
          <a:prstGeom prst="roundRect">
            <a:avLst>
              <a:gd name="adj" fmla="val 19277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667332" y="4200523"/>
            <a:ext cx="609398" cy="590187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7332" y="4244750"/>
            <a:ext cx="609398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33%</a:t>
            </a:r>
            <a:endParaRPr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6442" y="4116163"/>
            <a:ext cx="1808444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Islam Ibrahimov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86442" y="4392388"/>
            <a:ext cx="4206601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Motions &amp; Physics: Collision &amp; Absorption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077080-D7DC-4FB0-AC18-D6A33603518B}"/>
              </a:ext>
            </a:extLst>
          </p:cNvPr>
          <p:cNvSpPr/>
          <p:nvPr/>
        </p:nvSpPr>
        <p:spPr>
          <a:xfrm>
            <a:off x="3722960" y="6025372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79058"/>
            <a:ext cx="8224880" cy="48013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Foundational Architecture: WebGL &amp; JavaScript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1112127"/>
            <a:ext cx="278403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Core Technical Foundation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191039"/>
            <a:ext cx="266693" cy="2087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33" y="1581149"/>
            <a:ext cx="5143371" cy="8572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Osmos3D simulation is built on a </a:t>
            </a:r>
            <a:r>
              <a:rPr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WebGL-JavaScript architecture</a:t>
            </a: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 real-time 3D rendering capabilities directly in the browser without plugins.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733" y="2693277"/>
            <a:ext cx="191584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Components 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3" y="2763492"/>
            <a:ext cx="266693" cy="2261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66733" y="3209925"/>
            <a:ext cx="161920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733" y="3217152"/>
            <a:ext cx="158511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WebGL Context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81190" y="3209925"/>
            <a:ext cx="1762080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1190" y="3217152"/>
            <a:ext cx="166096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 Programs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3676649"/>
            <a:ext cx="193352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733" y="3683876"/>
            <a:ext cx="190892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 Management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695507" y="3676649"/>
            <a:ext cx="134299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5507" y="3683876"/>
            <a:ext cx="122495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Loop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133746" y="3676649"/>
            <a:ext cx="140013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3746" y="3683876"/>
            <a:ext cx="130670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Server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6733" y="4303002"/>
            <a:ext cx="255864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Insights 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33" y="4363692"/>
            <a:ext cx="266693" cy="2261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6733" y="4783180"/>
            <a:ext cx="5143371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architecture uses </a:t>
            </a: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requestAnimationFrame</a:t>
            </a:r>
            <a:r>
              <a:rPr sz="1600" b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synchronize rendering and physics updates, creating smooth gameplay. Running on a local server prevents CORS issues when loading textures, ensuring proper resource access.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381590" y="1504950"/>
            <a:ext cx="5143371" cy="4619625"/>
          </a:xfrm>
          <a:prstGeom prst="roundRect">
            <a:avLst>
              <a:gd name="adj" fmla="val 4948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72085" y="1695449"/>
            <a:ext cx="4857628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14957" y="1981199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1155" y="2074544"/>
            <a:ext cx="228594" cy="1943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38819" y="1687731"/>
            <a:ext cx="157895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WebGL Context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48323" y="1928927"/>
            <a:ext cx="4429014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Initializes viewport, enables depth testing, and configures alpha blending for proper 3D rendering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572085" y="2781300"/>
            <a:ext cx="4857628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714957" y="3067050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155" y="3194684"/>
            <a:ext cx="228594" cy="12572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238819" y="2836152"/>
            <a:ext cx="168559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Shader Programs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6423" y="3059836"/>
            <a:ext cx="4476637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Compiles vertex and fragment shaders, linking them into a program for defining rendering behavior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572085" y="3886200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714957" y="4171950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155" y="4279582"/>
            <a:ext cx="228594" cy="16573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238819" y="3941052"/>
            <a:ext cx="191853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Buffer Management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38819" y="4203704"/>
            <a:ext cx="3952776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VBOs, NBOs, and EBOs to efficiently store vertex, normal, and texture data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572085" y="4972050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714957" y="5257800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1155" y="5339715"/>
            <a:ext cx="228594" cy="21717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238819" y="5026902"/>
            <a:ext cx="118006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Loop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95947" y="5257923"/>
            <a:ext cx="4324241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Synchronizes rendering and physics updates using </a:t>
            </a:r>
            <a:r>
              <a:rPr sz="1600" b="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requestAnimationFrame</a:t>
            </a:r>
            <a:r>
              <a:rPr sz="1600" b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smooth gameplay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2238FAA-00A0-409B-BDAF-DD01CD18CD6C}"/>
              </a:ext>
            </a:extLst>
          </p:cNvPr>
          <p:cNvSpPr/>
          <p:nvPr/>
        </p:nvSpPr>
        <p:spPr>
          <a:xfrm>
            <a:off x="3580684" y="6217920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6006901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Pipeline: Advanced Sphere Geometry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1112127"/>
            <a:ext cx="301326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Sphere Generation Technique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9523" y="1162050"/>
            <a:ext cx="201113" cy="266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33" y="1581149"/>
            <a:ext cx="5143371" cy="8572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octahedral subdivision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create smooth sphere meshes that provide realistic surfaces for our motes, enabling accurate lighting and texture mapping.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724150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09604" y="2867025"/>
            <a:ext cx="342891" cy="342900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604" y="2859965"/>
            <a:ext cx="25032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367" y="2807577"/>
            <a:ext cx="222041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Octahedral Subdivision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367" y="3070229"/>
            <a:ext cx="4371865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Recursively subdivides an octahedron to create high-fidelity sphere meshes with smooth surfaces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3924299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09604" y="4067174"/>
            <a:ext cx="342891" cy="342900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9604" y="4060114"/>
            <a:ext cx="25032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5367" y="4007726"/>
            <a:ext cx="271452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Vertex &amp; Normal Generation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367" y="4270378"/>
            <a:ext cx="4371865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Procedurally calculates vertices, normals, and texture coordinates for accurate 3D representation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66733" y="5124449"/>
            <a:ext cx="5143371" cy="1009649"/>
          </a:xfrm>
          <a:prstGeom prst="roundRect">
            <a:avLst>
              <a:gd name="adj" fmla="val 15094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09604" y="5267324"/>
            <a:ext cx="342891" cy="342900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9604" y="5260264"/>
            <a:ext cx="25032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5367" y="5207876"/>
            <a:ext cx="304814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Mapping &amp; Seam Correction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95367" y="5470528"/>
            <a:ext cx="4371865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Implements techniques to address texture artifacts at sphere poles, ensuring seamless visuals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81590" y="1143000"/>
            <a:ext cx="5143371" cy="5334000"/>
          </a:xfrm>
          <a:prstGeom prst="roundRect">
            <a:avLst>
              <a:gd name="adj" fmla="val 4444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86442" y="1762125"/>
            <a:ext cx="3333666" cy="120015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96027" y="3312402"/>
            <a:ext cx="205530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130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GPU Optimization 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027" y="3381789"/>
            <a:ext cx="266693" cy="208721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972125" y="3971925"/>
            <a:ext cx="214307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72125" y="3979152"/>
            <a:ext cx="220816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Buffer Upload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210444" y="3971925"/>
            <a:ext cx="172398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10444" y="3979152"/>
            <a:ext cx="168180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 Drawing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257968" y="4438649"/>
            <a:ext cx="140013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57968" y="4445876"/>
            <a:ext cx="137512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 Seam Fix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2085" y="4868905"/>
            <a:ext cx="4762380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initBuffers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efficiently uploads all necessary data to the GPU, while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 drawing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minimizes data transfer and memory usage during rendering.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208272-A35D-4109-B945-AD6472C11272}"/>
              </a:ext>
            </a:extLst>
          </p:cNvPr>
          <p:cNvSpPr/>
          <p:nvPr/>
        </p:nvSpPr>
        <p:spPr>
          <a:xfrm>
            <a:off x="3380041" y="6278087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7371698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Pipeline: Dynamic Texture &amp; Scene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1112127"/>
            <a:ext cx="194726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Texture Handling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191039"/>
            <a:ext cx="266693" cy="2087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33" y="1581149"/>
            <a:ext cx="5143371" cy="8572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uses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texture loading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prevent blocking the main rendering thread, ensuring smooth gameplay while textures load in the background.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724150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57228" y="291465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0" y="3048414"/>
            <a:ext cx="266693" cy="208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6338" y="2869489"/>
            <a:ext cx="211609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Configuration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6338" y="3066895"/>
            <a:ext cx="4143271" cy="109568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Flips Y-axis for correct orientation, generates mipmaps for quality at varying distances, and applies filtering techniques for smooth transitions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352924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7228" y="45434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00" y="4685885"/>
            <a:ext cx="266693" cy="1913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6338" y="4498264"/>
            <a:ext cx="217822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Loading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6338" y="4818781"/>
            <a:ext cx="4143271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Implements configureTexture and loadTextures functions to load motes and skybox textures without blocking the main thread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81590" y="1143000"/>
            <a:ext cx="5143371" cy="5353049"/>
          </a:xfrm>
          <a:prstGeom prst="roundRect">
            <a:avLst>
              <a:gd name="adj" fmla="val 444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2085" y="1302627"/>
            <a:ext cx="207614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Scene Composition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085" y="1372842"/>
            <a:ext cx="266693" cy="22611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572085" y="1771650"/>
            <a:ext cx="4762380" cy="250507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2085" y="4325980"/>
            <a:ext cx="4762380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initScene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procedurally generates motes with randomized attributes while ensuring non-overlapping placement through iterative sampling and collision checks.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72085" y="5467349"/>
            <a:ext cx="2609784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2085" y="5474576"/>
            <a:ext cx="268368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Randomized Mote Placement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277118" y="5467349"/>
            <a:ext cx="186685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77118" y="5474576"/>
            <a:ext cx="183248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Skybox Integration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572085" y="5924549"/>
            <a:ext cx="2495487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72085" y="5931776"/>
            <a:ext cx="259699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Non-Overlapping Algorithm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A6A2A8-3E8F-46CA-9065-632DE3954C87}"/>
              </a:ext>
            </a:extLst>
          </p:cNvPr>
          <p:cNvSpPr/>
          <p:nvPr/>
        </p:nvSpPr>
        <p:spPr>
          <a:xfrm>
            <a:off x="2534384" y="6203680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6715236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 Pipeline: Interactive Camera &amp; Draw Calls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1112127"/>
            <a:ext cx="179081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Camera System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222927"/>
            <a:ext cx="266693" cy="144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33" y="1449429"/>
            <a:ext cx="5143371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features a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mouse-driven orbit camera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dynamically adjusts position based on user input, creating an immersive experience that tracks the player's mote.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724150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57228" y="291465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91" y="3019424"/>
            <a:ext cx="201113" cy="266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6338" y="2869489"/>
            <a:ext cx="229120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Transformation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6338" y="3190006"/>
            <a:ext cx="4143271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lookAt and perspective functions to create view and projection matrices, defining how the scene is viewed from the camera's perspective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352924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7228" y="45434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00" y="4677189"/>
            <a:ext cx="266693" cy="2087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6338" y="4498264"/>
            <a:ext cx="146168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6338" y="4695670"/>
            <a:ext cx="4143271" cy="109568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Implements orbit controls by tracking mouse movement and applying rotations around X and Y axes, allowing players to navigate around their mote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81590" y="1143000"/>
            <a:ext cx="5143371" cy="5334000"/>
          </a:xfrm>
          <a:prstGeom prst="roundRect">
            <a:avLst>
              <a:gd name="adj" fmla="val 4444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2085" y="1302627"/>
            <a:ext cx="251376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Draw Call Management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085" y="1381539"/>
            <a:ext cx="266693" cy="20872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572085" y="1771650"/>
            <a:ext cx="4762380" cy="238125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2085" y="4211680"/>
            <a:ext cx="4762380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Model-View-Projection pipeline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crucial for rendering each mote, involving the calculation and submission of matrices to the shader for accurate positioning and scaling.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572085" y="5343525"/>
            <a:ext cx="144776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2085" y="5350752"/>
            <a:ext cx="141288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 Pipeline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115097" y="5343525"/>
            <a:ext cx="154301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15097" y="5350752"/>
            <a:ext cx="149104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Matrix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572085" y="5810249"/>
            <a:ext cx="174303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72085" y="5817476"/>
            <a:ext cx="168341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Updates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410364" y="5810249"/>
            <a:ext cx="1723981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10364" y="5817476"/>
            <a:ext cx="168180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Indexed Drawing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2FC93-FB5D-426D-BEBD-756CD5B69FAD}"/>
              </a:ext>
            </a:extLst>
          </p:cNvPr>
          <p:cNvSpPr/>
          <p:nvPr/>
        </p:nvSpPr>
        <p:spPr>
          <a:xfrm>
            <a:off x="2665684" y="6269076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7075911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Shading &amp; Lighting: Blinn-</a:t>
            </a:r>
            <a:r>
              <a:rPr sz="22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Implementation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1112127"/>
            <a:ext cx="176836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Lighting Model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170746"/>
            <a:ext cx="266693" cy="249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33" y="1449429"/>
            <a:ext cx="5143371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uses the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Blinn-Phong shading model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simulate realistic surface illumination by combining ambient, diffuse, and specular components for visually appealing results.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724150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57228" y="291465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91" y="3019424"/>
            <a:ext cx="201113" cy="266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6338" y="2869489"/>
            <a:ext cx="187525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6338" y="3066895"/>
            <a:ext cx="4143271" cy="109568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ambientColor, diffuseColor, specularColor, and shininess to control how surfaces interact with light and influence overall appearance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352924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7228" y="4543425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00" y="4687335"/>
            <a:ext cx="266693" cy="1884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6338" y="4498264"/>
            <a:ext cx="250735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6338" y="4695670"/>
            <a:ext cx="4143271" cy="109568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Pre-multiplies light and material colors to calculate ambientProduct, diffuseProduct, and specularProduct, streamlining the shading process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81898" y="1042987"/>
            <a:ext cx="5143371" cy="5724524"/>
          </a:xfrm>
          <a:prstGeom prst="roundRect">
            <a:avLst>
              <a:gd name="adj" fmla="val 4444"/>
            </a:avLst>
          </a:prstGeom>
          <a:solidFill>
            <a:srgbClr val="64B5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2085" y="1302627"/>
            <a:ext cx="246727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Details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085" y="1372842"/>
            <a:ext cx="266693" cy="22611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572085" y="1771650"/>
            <a:ext cx="4762380" cy="132397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72085" y="3286125"/>
            <a:ext cx="4762380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4957" y="3571875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155" y="3653790"/>
            <a:ext cx="228594" cy="2171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38819" y="3340977"/>
            <a:ext cx="212128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Transmission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21223" y="3603628"/>
            <a:ext cx="4238518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setInitialLighting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transmits lighting parameters to the shader program via uniforms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72085" y="4381499"/>
            <a:ext cx="4762380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714957" y="4781549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9190" y="4857750"/>
            <a:ext cx="172523" cy="228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38819" y="4436351"/>
            <a:ext cx="251793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Vector Importance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38819" y="4685430"/>
            <a:ext cx="3952776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normal matrix using inverse transpose of model-view matrix for accurate lighting during transformations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72085" y="5838824"/>
            <a:ext cx="113344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72085" y="5846051"/>
            <a:ext cx="95872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800779" y="5838824"/>
            <a:ext cx="101914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00779" y="5846051"/>
            <a:ext cx="86376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915177" y="5838824"/>
            <a:ext cx="115249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15177" y="5846051"/>
            <a:ext cx="970074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Specular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572085" y="6305550"/>
            <a:ext cx="124774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2085" y="6312777"/>
            <a:ext cx="1119153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8652E8-EE09-46D7-93A8-A504C792EE34}"/>
              </a:ext>
            </a:extLst>
          </p:cNvPr>
          <p:cNvSpPr/>
          <p:nvPr/>
        </p:nvSpPr>
        <p:spPr>
          <a:xfrm>
            <a:off x="2799030" y="6232720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7167796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Shading &amp; Lighting: Dynamic Illumination &amp; Visual Cues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33" y="1112127"/>
            <a:ext cx="199599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Dynamic Lighting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182342"/>
            <a:ext cx="266693" cy="22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33" y="1577669"/>
            <a:ext cx="5143371" cy="86421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features an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orbiting light source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creates dynamic lighting effects, enhancing the visual experience and realism of the simulation.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724150"/>
            <a:ext cx="5143371" cy="1676400"/>
          </a:xfrm>
          <a:prstGeom prst="roundRect">
            <a:avLst>
              <a:gd name="adj" fmla="val 13636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57228" y="2914650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0" y="3044065"/>
            <a:ext cx="266693" cy="2174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6338" y="2869489"/>
            <a:ext cx="219746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Animated Light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6338" y="3185957"/>
            <a:ext cx="4143271" cy="109568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light source orbits around the scene with its position controlled by currentTime and LIGHT_SPEED, creating dynamic shadows and highlights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591050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7228" y="4781549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00" y="4915314"/>
            <a:ext cx="266693" cy="2087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6338" y="4736388"/>
            <a:ext cx="156786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Binding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6338" y="4933794"/>
            <a:ext cx="4143271" cy="109568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Managed through gl.activeTexture and gl.bindTexture, ensuring correct textures are applied to motes and the skybox for enhanced visual fidelity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71298" y="1009976"/>
            <a:ext cx="252646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Visual Feedback System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085" y="1396033"/>
            <a:ext cx="266693" cy="179732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571298" y="1520388"/>
            <a:ext cx="4762380" cy="180974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72085" y="3767135"/>
            <a:ext cx="4762380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4957" y="4162424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155" y="4255770"/>
            <a:ext cx="228594" cy="19430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38819" y="3826752"/>
            <a:ext cx="255159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Color Assignment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38819" y="4075831"/>
            <a:ext cx="4238518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Motes are assigned colors based on size relative to player using COLOR_LARGER and COLOR_SMALLER for gameplay awareness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72085" y="5018641"/>
            <a:ext cx="4762380" cy="1171576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714957" y="5476875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1155" y="5573077"/>
            <a:ext cx="228594" cy="18859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238819" y="5141202"/>
            <a:ext cx="152150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 Blending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38819" y="5390281"/>
            <a:ext cx="3952776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for non-player motes, allowing transparency effects that add depth and improve visual distinction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29853" y="6309861"/>
            <a:ext cx="180017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414" y="6309861"/>
            <a:ext cx="1774781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Size-Based Colors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87200" y="6309861"/>
            <a:ext cx="1485862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18284" y="6309860"/>
            <a:ext cx="135825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248493" y="6297405"/>
            <a:ext cx="1809704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84330" y="6295405"/>
            <a:ext cx="178439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Skybox Rendering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571298" y="6295407"/>
            <a:ext cx="1838279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71298" y="6309861"/>
            <a:ext cx="1795620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Shadows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20550A-385F-42BC-AC9E-56A96D860AEB}"/>
              </a:ext>
            </a:extLst>
          </p:cNvPr>
          <p:cNvSpPr/>
          <p:nvPr/>
        </p:nvSpPr>
        <p:spPr>
          <a:xfrm>
            <a:off x="8514617" y="6264765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94447"/>
            <a:ext cx="6677597" cy="4493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2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Motions &amp; Physics: Player Control &amp; Dynamic Forces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433" y="1018304"/>
            <a:ext cx="2638286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Player Movement System 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33" y="1117508"/>
            <a:ext cx="266693" cy="168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33" y="1355606"/>
            <a:ext cx="5143371" cy="11206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implementation features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keyboard-based thrust controls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apply forces in camera-relative directions, creating responsive and fluid navigation within the 3D environment.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1433" y="2630327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1928" y="2820827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0" y="2974883"/>
            <a:ext cx="266693" cy="1681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1038" y="2775666"/>
            <a:ext cx="1511889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Handling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038" y="3096183"/>
            <a:ext cx="4143271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setupInput function establishes event listeners for mouse and keyboard inputs, allowing intuitive control of camera and player movement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1433" y="4259101"/>
            <a:ext cx="5143371" cy="1438274"/>
          </a:xfrm>
          <a:prstGeom prst="roundRect">
            <a:avLst>
              <a:gd name="adj" fmla="val 15894"/>
            </a:avLst>
          </a:prstGeom>
          <a:solidFill>
            <a:srgbClr val="E91E63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1928" y="4449602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00" y="4593512"/>
            <a:ext cx="266693" cy="1884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1038" y="4404441"/>
            <a:ext cx="167539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520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 &amp; Damping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1038" y="4724958"/>
            <a:ext cx="4143271" cy="8494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DRAG_COEFFICIENT is applied to playerMote's velocity, introducing deceleration and natural stopping effects for realistic motion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3720" y="884955"/>
            <a:ext cx="182075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Dynamic Forces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720" y="995755"/>
            <a:ext cx="266693" cy="14494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653720" y="1353978"/>
            <a:ext cx="4762380" cy="185737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53720" y="3401852"/>
            <a:ext cx="5481276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96592" y="3687602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2790" y="3782376"/>
            <a:ext cx="228594" cy="19145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20454" y="3456704"/>
            <a:ext cx="2354042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Thrust Mechanics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20453" y="3719356"/>
            <a:ext cx="4953181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W/S/A/D keys apply PROPULSION_FORCE in camera-relative directions, enabling responsive navigation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53719" y="4497228"/>
            <a:ext cx="5481275" cy="952499"/>
          </a:xfrm>
          <a:prstGeom prst="roundRect">
            <a:avLst>
              <a:gd name="adj" fmla="val 16000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796592" y="4782978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2790" y="4884895"/>
            <a:ext cx="228594" cy="17716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20454" y="4552080"/>
            <a:ext cx="189378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Integration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20453" y="4814731"/>
            <a:ext cx="5079305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position updated using Euler integration, adding current velocity to position for continuous motion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53720" y="5592602"/>
            <a:ext cx="5481276" cy="1171575"/>
          </a:xfrm>
          <a:prstGeom prst="roundRect">
            <a:avLst>
              <a:gd name="adj" fmla="val 13008"/>
            </a:avLst>
          </a:prstGeom>
          <a:solidFill>
            <a:srgbClr val="E91E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796592" y="5992652"/>
            <a:ext cx="380990" cy="380999"/>
          </a:xfrm>
          <a:prstGeom prst="roundRect">
            <a:avLst>
              <a:gd name="adj" fmla="val 50000"/>
            </a:avLst>
          </a:prstGeom>
          <a:solidFill>
            <a:srgbClr val="E91E6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2790" y="6085997"/>
            <a:ext cx="228594" cy="1943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20454" y="5647454"/>
            <a:ext cx="180459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Animation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20453" y="6019643"/>
            <a:ext cx="4953181" cy="6032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lerp function smoothly transitions </a:t>
            </a:r>
            <a:r>
              <a:rPr sz="1600" b="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playerMote's</a:t>
            </a:r>
            <a:r>
              <a:rPr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radius after absorption, creating visually appealing growth effect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18172" y="5832154"/>
            <a:ext cx="1381090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8172" y="5839381"/>
            <a:ext cx="1304075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- Forward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994510" y="5832154"/>
            <a:ext cx="1447763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94510" y="5839381"/>
            <a:ext cx="136761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- Backward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537522" y="5832154"/>
            <a:ext cx="1009624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37522" y="5839381"/>
            <a:ext cx="889667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Left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18172" y="6298879"/>
            <a:ext cx="1133446" cy="371475"/>
          </a:xfrm>
          <a:prstGeom prst="roundRect">
            <a:avLst>
              <a:gd name="adj" fmla="val 102564"/>
            </a:avLst>
          </a:prstGeom>
          <a:solidFill>
            <a:srgbClr val="64B5F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172" y="6306106"/>
            <a:ext cx="1026178" cy="35702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6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- Right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0568" y="6439604"/>
            <a:ext cx="171445" cy="995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6D12DB2-3B71-41D2-87D5-028ABA98ED78}"/>
              </a:ext>
            </a:extLst>
          </p:cNvPr>
          <p:cNvSpPr/>
          <p:nvPr/>
        </p:nvSpPr>
        <p:spPr>
          <a:xfrm>
            <a:off x="2990024" y="6335419"/>
            <a:ext cx="390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CSCI 2408: Computer Graphics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ADA University. School of IT and Engineering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1796</Words>
  <Application>Microsoft Office PowerPoint</Application>
  <PresentationFormat>Widescreen</PresentationFormat>
  <Paragraphs>252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Laman Panakhova</dc:creator>
  <cp:lastModifiedBy>Laman Panakhova</cp:lastModifiedBy>
  <cp:revision>3</cp:revision>
  <dcterms:created xsi:type="dcterms:W3CDTF">2025-12-16T19:51:04Z</dcterms:created>
  <dcterms:modified xsi:type="dcterms:W3CDTF">2025-12-17T08:40:33Z</dcterms:modified>
</cp:coreProperties>
</file>